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64" r:id="rId1"/>
  </p:sldMasterIdLst>
  <p:notesMasterIdLst>
    <p:notesMasterId r:id="rId15"/>
  </p:notesMasterIdLst>
  <p:sldIdLst>
    <p:sldId id="256" r:id="rId2"/>
    <p:sldId id="277" r:id="rId3"/>
    <p:sldId id="278" r:id="rId4"/>
    <p:sldId id="258" r:id="rId5"/>
    <p:sldId id="269" r:id="rId6"/>
    <p:sldId id="280" r:id="rId7"/>
    <p:sldId id="283" r:id="rId8"/>
    <p:sldId id="281" r:id="rId9"/>
    <p:sldId id="282" r:id="rId10"/>
    <p:sldId id="279" r:id="rId11"/>
    <p:sldId id="274" r:id="rId12"/>
    <p:sldId id="275" r:id="rId13"/>
    <p:sldId id="276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63943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5073B5-FBDA-4EC6-A409-EA968AE63BD8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975C7C-32EF-4895-A971-0FC605F635DA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75571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848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88863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441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842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103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1721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3772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0901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39859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288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13430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7D887-20DA-4A8C-BD86-1C6CAE817CDB}" type="datetimeFigureOut">
              <a:rPr lang="pl-PL" smtClean="0"/>
              <a:t>2017-09-12</a:t>
            </a:fld>
            <a:endParaRPr lang="pl-PL" dirty="0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2EF69-B46B-4EB4-A183-011071C24235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0745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65" r:id="rId1"/>
    <p:sldLayoutId id="2147484166" r:id="rId2"/>
    <p:sldLayoutId id="2147484167" r:id="rId3"/>
    <p:sldLayoutId id="2147484168" r:id="rId4"/>
    <p:sldLayoutId id="2147484169" r:id="rId5"/>
    <p:sldLayoutId id="2147484170" r:id="rId6"/>
    <p:sldLayoutId id="2147484171" r:id="rId7"/>
    <p:sldLayoutId id="2147484172" r:id="rId8"/>
    <p:sldLayoutId id="2147484173" r:id="rId9"/>
    <p:sldLayoutId id="2147484174" r:id="rId10"/>
    <p:sldLayoutId id="21474841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jczarz@sgh.waw.pl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20" y="4365104"/>
            <a:ext cx="8712968" cy="2492896"/>
          </a:xfrm>
        </p:spPr>
        <p:txBody>
          <a:bodyPr>
            <a:normAutofit fontScale="62500" lnSpcReduction="20000"/>
          </a:bodyPr>
          <a:lstStyle/>
          <a:p>
            <a:r>
              <a:rPr lang="pl-PL" sz="3800" b="1" dirty="0">
                <a:solidFill>
                  <a:schemeClr val="tx1"/>
                </a:solidFill>
              </a:rPr>
              <a:t>dr Jan Czarzasty </a:t>
            </a:r>
          </a:p>
          <a:p>
            <a:r>
              <a:rPr lang="pl-PL" sz="3800" dirty="0" smtClean="0">
                <a:solidFill>
                  <a:schemeClr val="tx1"/>
                </a:solidFill>
              </a:rPr>
              <a:t>SGH</a:t>
            </a:r>
            <a:endParaRPr lang="pl-PL" sz="3800" dirty="0" smtClean="0">
              <a:solidFill>
                <a:schemeClr val="tx1"/>
              </a:solidFill>
            </a:endParaRPr>
          </a:p>
          <a:p>
            <a:r>
              <a:rPr lang="pl-PL" sz="3800" dirty="0" smtClean="0">
                <a:solidFill>
                  <a:schemeClr val="tx1"/>
                </a:solidFill>
                <a:hlinkClick r:id="rId2"/>
              </a:rPr>
              <a:t>jczarz@sgh.waw.pl</a:t>
            </a:r>
            <a:r>
              <a:rPr lang="pl-PL" sz="3800" dirty="0" smtClean="0">
                <a:solidFill>
                  <a:schemeClr val="tx1"/>
                </a:solidFill>
              </a:rPr>
              <a:t> </a:t>
            </a:r>
            <a:endParaRPr lang="pl-PL" sz="3800" dirty="0" smtClean="0">
              <a:solidFill>
                <a:schemeClr val="tx1"/>
              </a:solidFill>
            </a:endParaRPr>
          </a:p>
          <a:p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</a:rPr>
              <a:t>14 września 2017, Warszawa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pl-PL" sz="2600" dirty="0" smtClean="0">
              <a:solidFill>
                <a:schemeClr val="tx1"/>
              </a:solidFill>
            </a:endParaRPr>
          </a:p>
          <a:p>
            <a:r>
              <a:rPr lang="en-US" sz="2600" dirty="0" smtClean="0">
                <a:solidFill>
                  <a:schemeClr val="tx1"/>
                </a:solidFill>
              </a:rPr>
              <a:t>Project </a:t>
            </a:r>
            <a:r>
              <a:rPr lang="en-US" sz="2600" dirty="0">
                <a:solidFill>
                  <a:schemeClr val="tx1"/>
                </a:solidFill>
              </a:rPr>
              <a:t>VS/2015/0405</a:t>
            </a:r>
          </a:p>
          <a:p>
            <a:r>
              <a:rPr lang="en-US" sz="2400" dirty="0">
                <a:solidFill>
                  <a:schemeClr val="tx1"/>
                </a:solidFill>
              </a:rPr>
              <a:t>“European Works Councils as a platform for implementation Transnational Company Agreements (TCA</a:t>
            </a:r>
            <a:r>
              <a:rPr lang="en-US" sz="2400" dirty="0" smtClean="0">
                <a:solidFill>
                  <a:schemeClr val="tx1"/>
                </a:solidFill>
              </a:rPr>
              <a:t>)”</a:t>
            </a:r>
            <a:endParaRPr lang="pl-PL" sz="2400" dirty="0" smtClean="0"/>
          </a:p>
          <a:p>
            <a:endParaRPr lang="pl-PL" dirty="0" smtClean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251520" y="1772816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</a:pP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Europejskie </a:t>
            </a:r>
            <a:r>
              <a:rPr lang="pl-PL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Rady Zakładowe jako platforma wsparcia dla ponadnarodowych układów ramowych (TCA</a:t>
            </a:r>
            <a:r>
              <a:rPr lang="pl-PL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 </a:t>
            </a:r>
            <a: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/>
            </a:r>
            <a:br>
              <a:rPr lang="pl-PL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pl-PL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 </a:t>
            </a:r>
            <a:r>
              <a:rPr lang="pl-PL" sz="2600" b="1" dirty="0" smtClean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ra</a:t>
            </a:r>
            <a:r>
              <a:rPr lang="pl-PL" sz="2600" b="1" dirty="0" smtClean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port</a:t>
            </a:r>
            <a:r>
              <a:rPr lang="en-US" sz="2600" b="1" dirty="0" smtClean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2600" b="1" dirty="0" smtClean="0">
                <a:solidFill>
                  <a:prstClr val="black"/>
                </a:solidFill>
                <a:latin typeface="+mj-lt"/>
                <a:ea typeface="+mj-ea"/>
                <a:cs typeface="+mj-cs"/>
              </a:rPr>
              <a:t>końcowy</a:t>
            </a:r>
            <a:endParaRPr lang="en-US" sz="2600" b="1" dirty="0" smtClean="0">
              <a:solidFill>
                <a:prstClr val="black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866775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ownload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0608" y="334962"/>
            <a:ext cx="60007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534192"/>
            <a:ext cx="969963" cy="347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1475" y="457200"/>
            <a:ext cx="1152525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5"/>
          <p:cNvSpPr>
            <a:spLocks noChangeArrowheads="1"/>
          </p:cNvSpPr>
          <p:nvPr/>
        </p:nvSpPr>
        <p:spPr bwMode="auto">
          <a:xfrm>
            <a:off x="6845300" y="7988300"/>
            <a:ext cx="544513" cy="2182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itchFamily="34" charset="0"/>
                <a:ea typeface="Times New Roman" pitchFamily="18" charset="0"/>
                <a:cs typeface="Arial" pitchFamily="34" charset="0"/>
              </a:rPr>
              <a:t>Strona</a:t>
            </a:r>
            <a:r>
              <a:rPr kumimoji="0" lang="pl-PL" altLang="pl-PL" sz="2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 Light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pl-PL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0" y="9271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pl-PL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l-PL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en-US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0" y="16414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pl-PL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              	</a:t>
            </a:r>
            <a:endParaRPr kumimoji="0" lang="en-US" alt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564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Główne wnioski z badań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/>
              <a:t>Kluczowy problem to implementacja;</a:t>
            </a:r>
          </a:p>
          <a:p>
            <a:r>
              <a:rPr lang="pl-PL" dirty="0" smtClean="0"/>
              <a:t>Istotna </a:t>
            </a:r>
            <a:r>
              <a:rPr lang="pl-PL" dirty="0"/>
              <a:t>wartość dodana (Carrefour, ArcelorMittal); </a:t>
            </a:r>
          </a:p>
          <a:p>
            <a:r>
              <a:rPr lang="pl-PL" dirty="0"/>
              <a:t>Pewna wartość dodana (Alstom, Unilever</a:t>
            </a:r>
            <a:r>
              <a:rPr lang="pl-PL" dirty="0" smtClean="0"/>
              <a:t>);</a:t>
            </a:r>
            <a:endParaRPr lang="pl-PL" dirty="0"/>
          </a:p>
          <a:p>
            <a:r>
              <a:rPr lang="pl-PL" dirty="0" smtClean="0"/>
              <a:t>Instrumentalny stosunek strony pracodawcy (EDF, Sodexo, Pernod Ricard);</a:t>
            </a:r>
          </a:p>
          <a:p>
            <a:r>
              <a:rPr lang="pl-PL" dirty="0" smtClean="0"/>
              <a:t>Niedopasowanie przedmiotu TCA do realiów danej spółki-córki (Suez)</a:t>
            </a:r>
          </a:p>
          <a:p>
            <a:r>
              <a:rPr lang="pl-PL" dirty="0"/>
              <a:t>Badane TCA zostały w większości przyjęte w wyniku rokowań podjętych z inicjatywy </a:t>
            </a:r>
            <a:r>
              <a:rPr lang="pl-PL" dirty="0" smtClean="0"/>
              <a:t>zarządu (UniCredit</a:t>
            </a:r>
            <a:r>
              <a:rPr lang="pl-PL" dirty="0"/>
              <a:t>, </a:t>
            </a:r>
            <a:r>
              <a:rPr lang="pl-PL" dirty="0" smtClean="0"/>
              <a:t>Pernod </a:t>
            </a:r>
            <a:r>
              <a:rPr lang="pl-PL" dirty="0"/>
              <a:t>Ricard,  </a:t>
            </a:r>
            <a:r>
              <a:rPr lang="pl-PL" dirty="0" smtClean="0"/>
              <a:t>ArcelorMittal</a:t>
            </a:r>
            <a:r>
              <a:rPr lang="pl-PL" dirty="0"/>
              <a:t>, </a:t>
            </a:r>
            <a:r>
              <a:rPr lang="pl-PL" dirty="0" smtClean="0"/>
              <a:t>EDF, Sodexo).</a:t>
            </a:r>
          </a:p>
          <a:p>
            <a:r>
              <a:rPr lang="pl-PL" dirty="0"/>
              <a:t>Z</a:t>
            </a:r>
            <a:r>
              <a:rPr lang="pl-PL" dirty="0" smtClean="0"/>
              <a:t>wiązki </a:t>
            </a:r>
            <a:r>
              <a:rPr lang="pl-PL" dirty="0"/>
              <a:t>zawodowe (europejskie federacje branżowe) były inicjatorem negocjacji w </a:t>
            </a:r>
            <a:r>
              <a:rPr lang="pl-PL" dirty="0" smtClean="0"/>
              <a:t>Alstom</a:t>
            </a:r>
            <a:r>
              <a:rPr lang="pl-PL" dirty="0"/>
              <a:t>, Carrefour, Inditex, Whirlpool (po części). </a:t>
            </a:r>
            <a:endParaRPr lang="pl-PL" dirty="0" smtClean="0"/>
          </a:p>
          <a:p>
            <a:r>
              <a:rPr lang="pl-PL" dirty="0" smtClean="0"/>
              <a:t>ERZ </a:t>
            </a:r>
            <a:r>
              <a:rPr lang="pl-PL" dirty="0"/>
              <a:t>była stroną </a:t>
            </a:r>
            <a:r>
              <a:rPr lang="pl-PL"/>
              <a:t>inicjującą </a:t>
            </a:r>
            <a:r>
              <a:rPr lang="pl-PL" smtClean="0"/>
              <a:t>negocjacje w </a:t>
            </a:r>
            <a:r>
              <a:rPr lang="pl-PL" dirty="0"/>
              <a:t>Unilever, chociaż sam dokument ma skomplikowaną genezę. </a:t>
            </a:r>
            <a:endParaRPr lang="pl-PL" dirty="0" smtClean="0"/>
          </a:p>
          <a:p>
            <a:r>
              <a:rPr lang="pl-PL" dirty="0"/>
              <a:t>I</a:t>
            </a:r>
            <a:r>
              <a:rPr lang="pl-PL" dirty="0" smtClean="0"/>
              <a:t>nicjatywa wspólna w </a:t>
            </a:r>
            <a:r>
              <a:rPr lang="pl-PL" dirty="0"/>
              <a:t>Suez </a:t>
            </a:r>
            <a:r>
              <a:rPr lang="pl-PL" dirty="0" smtClean="0"/>
              <a:t>Environment (zarząd </a:t>
            </a:r>
            <a:r>
              <a:rPr lang="pl-PL" dirty="0"/>
              <a:t>centralny oraz </a:t>
            </a:r>
            <a:r>
              <a:rPr lang="pl-PL" dirty="0" smtClean="0"/>
              <a:t>EPSU)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0887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25343"/>
            <a:ext cx="8712968" cy="836712"/>
          </a:xfrm>
        </p:spPr>
        <p:txBody>
          <a:bodyPr>
            <a:noAutofit/>
          </a:bodyPr>
          <a:lstStyle/>
          <a:p>
            <a:r>
              <a:rPr lang="pl-PL" sz="3600" b="1" dirty="0"/>
              <a:t>Procedura </a:t>
            </a:r>
            <a:r>
              <a:rPr lang="pl-PL" sz="3600" b="1" dirty="0" smtClean="0"/>
              <a:t>komunikacyjna nr 1,</a:t>
            </a:r>
            <a:br>
              <a:rPr lang="pl-PL" sz="3600" b="1" dirty="0" smtClean="0"/>
            </a:br>
            <a:r>
              <a:rPr lang="pl-PL" sz="3600" b="1" dirty="0" smtClean="0"/>
              <a:t>dla </a:t>
            </a:r>
            <a:r>
              <a:rPr lang="pl-PL" sz="3600" b="1" dirty="0"/>
              <a:t>ERZ w obrębie danej branży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50614" y="908720"/>
            <a:ext cx="8928992" cy="573325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l-PL" sz="6400" dirty="0" smtClean="0"/>
              <a:t>Wymiana informacji pomiędzy wieloma ERZ w obrębie danej branży. Procedura ta prezentuje się następująco:</a:t>
            </a:r>
          </a:p>
          <a:p>
            <a:pPr lvl="0"/>
            <a:r>
              <a:rPr lang="pl-PL" sz="6400" b="1" dirty="0" smtClean="0"/>
              <a:t>Metoda –</a:t>
            </a:r>
            <a:r>
              <a:rPr lang="pl-PL" sz="6400" dirty="0"/>
              <a:t> </a:t>
            </a:r>
            <a:r>
              <a:rPr lang="pl-PL" sz="6400" b="1" dirty="0" smtClean="0"/>
              <a:t>grupa zamknięta („za zaproszeniem”)</a:t>
            </a:r>
            <a:r>
              <a:rPr lang="pl-PL" sz="6400" b="1" dirty="0"/>
              <a:t> </a:t>
            </a:r>
            <a:r>
              <a:rPr lang="pl-PL" sz="6400" b="1" dirty="0" smtClean="0"/>
              <a:t>na Facebooku</a:t>
            </a:r>
            <a:r>
              <a:rPr lang="pl-PL" sz="6400" dirty="0" smtClean="0"/>
              <a:t>, w niej wszyscy delegaci związkowi w ERZ w ramach danego sektora, administrator (</a:t>
            </a:r>
            <a:r>
              <a:rPr lang="pl-PL" sz="6400" b="1" dirty="0" smtClean="0"/>
              <a:t>Moderator</a:t>
            </a:r>
            <a:r>
              <a:rPr lang="pl-PL" sz="6400" dirty="0" smtClean="0"/>
              <a:t>) to osoba odpowiedzialna za sprawy ERZ w danym sektorze w europejskim federacji branżowej.  </a:t>
            </a:r>
            <a:r>
              <a:rPr lang="pl-PL" sz="6400" b="1" dirty="0" smtClean="0"/>
              <a:t> </a:t>
            </a:r>
            <a:endParaRPr lang="pl-PL" sz="6400" dirty="0" smtClean="0"/>
          </a:p>
          <a:p>
            <a:pPr lvl="0"/>
            <a:r>
              <a:rPr lang="pl-PL" sz="6400" b="1" dirty="0" smtClean="0"/>
              <a:t>Członkowie grupy – </a:t>
            </a:r>
            <a:r>
              <a:rPr lang="pl-PL" sz="6400" dirty="0" smtClean="0"/>
              <a:t>Moderator, przedstawiciele branżowych federacji związkowych szczebla krajowego, członkowie ERZ;</a:t>
            </a:r>
          </a:p>
          <a:p>
            <a:pPr lvl="0"/>
            <a:r>
              <a:rPr lang="pl-PL" sz="6400" b="1" dirty="0" smtClean="0"/>
              <a:t>Uruchomienie i prowadzenie grupy – </a:t>
            </a:r>
            <a:r>
              <a:rPr lang="pl-PL" sz="6400" dirty="0" smtClean="0"/>
              <a:t>przenikanie się równoległych procesów komunikacyjnych, odgórnych i oddolnych, działalność grupy rozpoczęłaby się od rozesłania przez Moderatora grupy zaproszeń do krajowych branżowych federacji związkowych, te z kolei po zidentyfikowaniu związkowych członków ERZ w danym sektorze, przekazują ich listę Moderatorowi, Moderator rozsyła do nich zaproszenia, europejska federacja branżowa oraz branżowe federacje szczebla krajowego powinny dążą do ustalenia czy w danej branży działają nieuzwiązkowione ERZ;   </a:t>
            </a:r>
          </a:p>
          <a:p>
            <a:pPr lvl="0"/>
            <a:r>
              <a:rPr lang="pl-PL" sz="6400" b="1" dirty="0" smtClean="0"/>
              <a:t>Tryb gromadzenia informacji </a:t>
            </a:r>
            <a:r>
              <a:rPr lang="pl-PL" sz="6400" dirty="0" smtClean="0"/>
              <a:t>– po każdym posiedzeniu ERZ, delegaci powinni je podsumować, używając do tego celu standardowego formularza sprawozdawczego, na takim samym formularzu powinno zostać przygotowane raz w roku sprawozdanie rocznie z działalności oparte na zebranych w ciągu okresy sprawozdawczego informacjach;  </a:t>
            </a:r>
          </a:p>
          <a:p>
            <a:pPr lvl="0"/>
            <a:r>
              <a:rPr lang="pl-PL" sz="6400" b="1" dirty="0" smtClean="0"/>
              <a:t>Tryb rozpowszechniania informacji</a:t>
            </a:r>
            <a:r>
              <a:rPr lang="pl-PL" sz="6400" dirty="0" smtClean="0"/>
              <a:t> –</a:t>
            </a:r>
            <a:r>
              <a:rPr lang="pl-PL" sz="6400" b="1" dirty="0" smtClean="0"/>
              <a:t> </a:t>
            </a:r>
            <a:r>
              <a:rPr lang="pl-PL" sz="6400" dirty="0" smtClean="0"/>
              <a:t>branżowe federacje szczebla krajowego powinny rozpowszechniać zgromadzone informacje o działalności ERZ w swoich strukturach organizacyjnych obecnych w lub mających styczność z przedsiębiorstwami, które formalnie mogą przyłączyć się (oddelegować przedstawiciela) do istniejącej ERZ lub podjąć działania na rzecz powołania nowej. </a:t>
            </a:r>
          </a:p>
          <a:p>
            <a:pPr lvl="0"/>
            <a:r>
              <a:rPr lang="pl-PL" sz="6400" b="1" dirty="0" smtClean="0"/>
              <a:t>Podstawowe obszary zainteresowania Grupy</a:t>
            </a:r>
            <a:r>
              <a:rPr lang="pl-PL" sz="6400" dirty="0" smtClean="0"/>
              <a:t> – Grupa na Facebooku ma przede wszystkim za zadanie </a:t>
            </a:r>
            <a:r>
              <a:rPr lang="pl-PL" sz="6400" b="1" dirty="0" smtClean="0"/>
              <a:t>wyszukiwać dobre praktyki stosowane w ERZ</a:t>
            </a:r>
            <a:r>
              <a:rPr lang="pl-PL" sz="6400" dirty="0" smtClean="0"/>
              <a:t>, przykładając szczególną uwagę do tych, które związane są z negocjowaniem TCA, niezależnie od tego, z czyjej inicjatywy zostały one podjęte (zarówno zarząd, jak i strona pracownicza), osoby odpowiedzialne za funkcjonowanie grupy (z Moderatorem na czele) powinny w jasny i czytelny sposób komunikować członkom, że uwaga grupy koncentruje się tylko na kwestiach związanych z działalnością ERZ, a nie z zagadnieniami ekonomicznymi, których ujawnianie poza forum danej ERZ mogłoby wywoływać problematyczne skutki, ze względu na wiążącą delegatów klauzulę poufności. 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115723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Procedura komunikacyjna nr 1,</a:t>
            </a:r>
            <a:br>
              <a:rPr lang="pl-PL" b="1" dirty="0"/>
            </a:br>
            <a:r>
              <a:rPr lang="pl-PL" b="1" dirty="0"/>
              <a:t>n</a:t>
            </a:r>
            <a:r>
              <a:rPr lang="pl-PL" b="1" dirty="0" smtClean="0"/>
              <a:t>arzędzia </a:t>
            </a:r>
            <a:r>
              <a:rPr lang="pl-PL" b="1" dirty="0"/>
              <a:t>do zbierania </a:t>
            </a:r>
            <a:r>
              <a:rPr lang="pl-PL" b="1" dirty="0" smtClean="0"/>
              <a:t>informacji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600200"/>
            <a:ext cx="8784976" cy="4997152"/>
          </a:xfrm>
        </p:spPr>
        <p:txBody>
          <a:bodyPr>
            <a:normAutofit fontScale="25000" lnSpcReduction="20000"/>
          </a:bodyPr>
          <a:lstStyle/>
          <a:p>
            <a:pPr marL="0" lvl="0" indent="0">
              <a:buNone/>
            </a:pPr>
            <a:r>
              <a:rPr lang="pl-PL" sz="5600" b="1" dirty="0" smtClean="0"/>
              <a:t>1</a:t>
            </a:r>
            <a:r>
              <a:rPr lang="pl-PL" sz="6400" b="1" dirty="0" smtClean="0"/>
              <a:t>) Formularz </a:t>
            </a:r>
            <a:r>
              <a:rPr lang="pl-PL" sz="6400" b="1" dirty="0"/>
              <a:t>sprawozdawczy do wypełnienia po posiedzeniu ERZ: </a:t>
            </a:r>
            <a:endParaRPr lang="pl-PL" sz="6400" dirty="0"/>
          </a:p>
          <a:p>
            <a:pPr lvl="0"/>
            <a:r>
              <a:rPr lang="pl-PL" sz="6400" dirty="0"/>
              <a:t>Nazwa korporacji;</a:t>
            </a:r>
          </a:p>
          <a:p>
            <a:pPr lvl="0"/>
            <a:r>
              <a:rPr lang="pl-PL" sz="6400" dirty="0"/>
              <a:t>Data posiedzenia ERZ;</a:t>
            </a:r>
          </a:p>
          <a:p>
            <a:pPr lvl="0"/>
            <a:r>
              <a:rPr lang="pl-PL" sz="6400" dirty="0"/>
              <a:t>Główne punkty program posiedzenia;</a:t>
            </a:r>
          </a:p>
          <a:p>
            <a:pPr lvl="0"/>
            <a:r>
              <a:rPr lang="pl-PL" sz="6400" dirty="0"/>
              <a:t>Czy w chwili obecnej obowiązuje lub jest negocjowany jakikolwiek TCA? Jeśli tak, wskazane podanie informacji szczegółowych; </a:t>
            </a:r>
          </a:p>
          <a:p>
            <a:pPr lvl="0"/>
            <a:r>
              <a:rPr lang="pl-PL" sz="6400" dirty="0"/>
              <a:t>Komentarz dotyczących głównych procesów na szczeblu krajowym: rokowań zbiorowych, negocjacji płacowych, ich rezultatów itp. Zakres i szczegółowość do decyzji przygotowującego sprawozdanie </a:t>
            </a:r>
          </a:p>
          <a:p>
            <a:pPr marL="0" indent="0">
              <a:buNone/>
            </a:pPr>
            <a:r>
              <a:rPr lang="pl-PL" sz="6400" b="1" dirty="0"/>
              <a:t>2) Sprawozdanie roczne; </a:t>
            </a:r>
            <a:endParaRPr lang="pl-PL" sz="6400" dirty="0"/>
          </a:p>
          <a:p>
            <a:pPr lvl="0"/>
            <a:r>
              <a:rPr lang="pl-PL" sz="6400" dirty="0"/>
              <a:t>Główne punkty prac ERZ w danym roku;</a:t>
            </a:r>
          </a:p>
          <a:p>
            <a:pPr lvl="0"/>
            <a:r>
              <a:rPr lang="pl-PL" sz="6400" dirty="0"/>
              <a:t>Ocena adekwatności zasad działania ERZ do aktualnych warunków.</a:t>
            </a:r>
          </a:p>
          <a:p>
            <a:pPr lvl="0"/>
            <a:r>
              <a:rPr lang="pl-PL" sz="6400" dirty="0"/>
              <a:t>Czy w ciągu roku pojawiła się jakakolwiek dobra praktyka warta upowszechniania? </a:t>
            </a:r>
          </a:p>
          <a:p>
            <a:pPr lvl="0"/>
            <a:r>
              <a:rPr lang="pl-PL" sz="6400" dirty="0"/>
              <a:t>Czy w ciągu roku wystąpiła jakakolwiek sytuacja lub zdarzenie, która można uznać za niepokojąca np. nieudostępnianie informacji, brak konsultacji, rytualizacja ERZ, napięcia pomiędzy delegatami z różnych państw itp.? </a:t>
            </a:r>
          </a:p>
          <a:p>
            <a:pPr marL="0" indent="0">
              <a:buNone/>
            </a:pPr>
            <a:r>
              <a:rPr lang="pl-PL" sz="6400" b="1" dirty="0"/>
              <a:t>3) Alert o podjęciu, prowadzeniu i zamknięciu negocjacji nad TCA</a:t>
            </a:r>
            <a:endParaRPr lang="pl-PL" sz="6400" dirty="0"/>
          </a:p>
          <a:p>
            <a:pPr lvl="0"/>
            <a:r>
              <a:rPr lang="pl-PL" sz="6400" dirty="0"/>
              <a:t>Z czyjej inicjatywy podjęto negocjacje? </a:t>
            </a:r>
          </a:p>
          <a:p>
            <a:pPr lvl="0"/>
            <a:r>
              <a:rPr lang="pl-PL" sz="6400" dirty="0"/>
              <a:t>Jaki był ich przedmiot? </a:t>
            </a:r>
          </a:p>
          <a:p>
            <a:pPr lvl="0"/>
            <a:r>
              <a:rPr lang="pl-PL" sz="6400" dirty="0"/>
              <a:t>Jaki skład miał zespół negocjacyjny pod stronie pracowników? </a:t>
            </a:r>
          </a:p>
          <a:p>
            <a:pPr lvl="0"/>
            <a:r>
              <a:rPr lang="pl-PL" sz="6400" dirty="0"/>
              <a:t>Jakie główne problemy wystąpiły? </a:t>
            </a:r>
          </a:p>
          <a:p>
            <a:pPr lvl="0"/>
            <a:r>
              <a:rPr lang="pl-PL" sz="6400" dirty="0"/>
              <a:t>Jak będzie wyglądał proces monitorowania i wdrożenia postanowień?</a:t>
            </a:r>
          </a:p>
          <a:p>
            <a:pPr lvl="0"/>
            <a:r>
              <a:rPr lang="pl-PL" sz="6400" dirty="0"/>
              <a:t>Treść TCA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57713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/>
              <a:t>Procedura komunikacyjna nr </a:t>
            </a:r>
            <a:r>
              <a:rPr lang="pl-PL" b="1" dirty="0" smtClean="0"/>
              <a:t>2, </a:t>
            </a:r>
            <a:r>
              <a:rPr lang="pl-PL" b="1" dirty="0"/>
              <a:t>łącząca szczebel EU z krajowym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 smtClean="0"/>
              <a:t>Procedura prezentuje się następująco:</a:t>
            </a:r>
          </a:p>
          <a:p>
            <a:pPr lvl="0"/>
            <a:r>
              <a:rPr lang="pl-PL" b="1" dirty="0" smtClean="0"/>
              <a:t>Metoda</a:t>
            </a:r>
            <a:r>
              <a:rPr lang="pl-PL" dirty="0" smtClean="0"/>
              <a:t> –</a:t>
            </a:r>
            <a:r>
              <a:rPr lang="pl-PL" b="1" dirty="0" smtClean="0"/>
              <a:t> </a:t>
            </a:r>
            <a:r>
              <a:rPr lang="pl-PL" dirty="0" smtClean="0"/>
              <a:t>wykorzystanie ww. grupy zamkniętej („za zaproszeniem”) na Facebooku jako źródła informacji, rozpowszechnianych następnie przez </a:t>
            </a:r>
            <a:r>
              <a:rPr lang="pl-PL" b="1" dirty="0" smtClean="0"/>
              <a:t>newsletter</a:t>
            </a:r>
            <a:r>
              <a:rPr lang="pl-PL" dirty="0" smtClean="0"/>
              <a:t>, przygotowywanego przez  osobę odpowiedzialną w danej europejskiej federacji branżowej za kontakty z ERZ (Redaktor), którego adresatami będą  koordynatorzy ERZ z danego sektora. Redaktor będzie publikował w newsletterze uzyskane od Moderatora grupy informacje zamieszczane na niej przez uczestniczących w grupie członków ERZ (komunikacja oddolna), przekazując samemu informacje z poziomu UE (komunikacja odgórna). </a:t>
            </a:r>
          </a:p>
          <a:p>
            <a:pPr lvl="0"/>
            <a:r>
              <a:rPr lang="pl-PL" b="1" dirty="0" smtClean="0"/>
              <a:t>Treść: </a:t>
            </a:r>
            <a:r>
              <a:rPr lang="pl-PL" dirty="0" smtClean="0"/>
              <a:t> newsletter, poza ‘standardowymi’ treściami dotyczącymi ERZ (tj. aktualnościami z życia ERZ, powoływaniu nowych itd.), powinien zawierać także informacje dotyczące kwestii takich, jak: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l-PL" dirty="0" smtClean="0"/>
              <a:t>Jakie TCA są aktualnie negocjowane?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l-PL" dirty="0" smtClean="0"/>
              <a:t>Jak postępuje proces negocjacji? 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l-PL" dirty="0" smtClean="0"/>
              <a:t>Jeśli negocjacje są udane, jaki jest ich efekt (treść TCA)?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pl-PL" dirty="0" smtClean="0"/>
              <a:t>Porady i wskazówki dotyczące obszarów negocjacyjnych oparte na doświadczeniach Europejskich Komitetów Dialogu Społecznego.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65730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800" b="1" dirty="0" smtClean="0"/>
              <a:t>Główny </a:t>
            </a:r>
            <a:r>
              <a:rPr lang="pl-PL" sz="3800" b="1" dirty="0" smtClean="0"/>
              <a:t>cel projektu</a:t>
            </a:r>
            <a:endParaRPr lang="pl-PL" sz="38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84784"/>
            <a:ext cx="8147248" cy="4968552"/>
          </a:xfrm>
        </p:spPr>
        <p:txBody>
          <a:bodyPr>
            <a:normAutofit fontScale="55000" lnSpcReduction="20000"/>
          </a:bodyPr>
          <a:lstStyle/>
          <a:p>
            <a:pPr marL="64008" indent="0">
              <a:buNone/>
            </a:pPr>
            <a:r>
              <a:rPr lang="pl-PL" sz="5100" dirty="0"/>
              <a:t>Przygotowanie członków ERZ z 3 </a:t>
            </a:r>
            <a:r>
              <a:rPr lang="pl-PL" sz="5100" dirty="0" smtClean="0"/>
              <a:t>branż </a:t>
            </a:r>
            <a:r>
              <a:rPr lang="pl-PL" sz="5100" dirty="0" smtClean="0">
                <a:solidFill>
                  <a:schemeClr val="tx2">
                    <a:lumMod val="75000"/>
                  </a:schemeClr>
                </a:solidFill>
              </a:rPr>
              <a:t>(usługowej</a:t>
            </a:r>
            <a:r>
              <a:rPr lang="pl-PL" sz="5100" dirty="0">
                <a:solidFill>
                  <a:schemeClr val="tx2">
                    <a:lumMod val="75000"/>
                  </a:schemeClr>
                </a:solidFill>
              </a:rPr>
              <a:t>, metalowej i spożywczej </a:t>
            </a:r>
            <a:r>
              <a:rPr lang="pl-PL" sz="5100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pl-PL" sz="5100" dirty="0" smtClean="0"/>
              <a:t>do </a:t>
            </a:r>
            <a:r>
              <a:rPr lang="pl-PL" sz="5100" dirty="0"/>
              <a:t>zadań umożliwiających skuteczne stworzenie warunków </a:t>
            </a:r>
            <a:r>
              <a:rPr lang="pl-PL" sz="5100" dirty="0" smtClean="0"/>
              <a:t>w </a:t>
            </a:r>
            <a:r>
              <a:rPr lang="pl-PL" sz="5100" dirty="0"/>
              <a:t>korporacjach międzynarodowych </a:t>
            </a:r>
            <a:r>
              <a:rPr lang="pl-PL" sz="5100" dirty="0" smtClean="0"/>
              <a:t> w zakresie:</a:t>
            </a:r>
          </a:p>
          <a:p>
            <a:pPr marL="64008" indent="0">
              <a:buNone/>
            </a:pPr>
            <a:endParaRPr lang="pl-PL" sz="2200" dirty="0" smtClean="0"/>
          </a:p>
          <a:p>
            <a:pPr lvl="0"/>
            <a:r>
              <a:rPr lang="pl-PL" sz="5100" dirty="0" smtClean="0"/>
              <a:t>inicjowania negocjacji  w sprawie </a:t>
            </a:r>
            <a:r>
              <a:rPr lang="pl-PL" sz="5100" dirty="0" smtClean="0"/>
              <a:t>TCA; </a:t>
            </a:r>
            <a:endParaRPr lang="pl-PL" sz="5100" dirty="0" smtClean="0"/>
          </a:p>
          <a:p>
            <a:pPr lvl="0"/>
            <a:endParaRPr lang="pl-PL" sz="2200" dirty="0" smtClean="0"/>
          </a:p>
          <a:p>
            <a:pPr lvl="0"/>
            <a:r>
              <a:rPr lang="pl-PL" sz="5100" dirty="0" smtClean="0"/>
              <a:t>monitorowania </a:t>
            </a:r>
            <a:r>
              <a:rPr lang="pl-PL" sz="5100" dirty="0"/>
              <a:t>wdrażania istniejących </a:t>
            </a:r>
            <a:r>
              <a:rPr lang="pl-PL" sz="5100" dirty="0" smtClean="0"/>
              <a:t>TCA;</a:t>
            </a:r>
          </a:p>
          <a:p>
            <a:pPr lvl="0"/>
            <a:r>
              <a:rPr lang="pl-PL" sz="5100" dirty="0" smtClean="0"/>
              <a:t>podniesienie </a:t>
            </a:r>
            <a:r>
              <a:rPr lang="pl-PL" sz="5100" dirty="0"/>
              <a:t>wiedzy w zakresie lepszego funkcjonowania ERZ wobec założeń zawartych w przekształconej Dyrektywie o ERZ oraz w Dyrektywach zw. z informacją, konsultacją i partycypacją </a:t>
            </a:r>
            <a:r>
              <a:rPr lang="pl-PL" sz="5100" dirty="0" smtClean="0"/>
              <a:t>pracowników</a:t>
            </a:r>
            <a:r>
              <a:rPr lang="pl-PL" sz="5100" dirty="0"/>
              <a:t>.</a:t>
            </a:r>
            <a:endParaRPr lang="pl-PL" sz="5100" dirty="0" smtClean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0208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1"/>
    </mc:Choice>
    <mc:Fallback xmlns="">
      <p:transition spd="slow" advTm="146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477886"/>
          </a:xfrm>
        </p:spPr>
        <p:txBody>
          <a:bodyPr>
            <a:normAutofit/>
          </a:bodyPr>
          <a:lstStyle/>
          <a:p>
            <a:pPr algn="ctr"/>
            <a:r>
              <a:rPr lang="pl-PL" dirty="0" smtClean="0"/>
              <a:t> </a:t>
            </a:r>
            <a:r>
              <a:rPr lang="pl-PL" b="1" dirty="0" smtClean="0"/>
              <a:t>Cele szczegółowe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42032"/>
          </a:xfrm>
        </p:spPr>
        <p:txBody>
          <a:bodyPr>
            <a:normAutofit/>
          </a:bodyPr>
          <a:lstStyle/>
          <a:p>
            <a:pPr lvl="0"/>
            <a:r>
              <a:rPr lang="pl-PL" sz="2300" dirty="0"/>
              <a:t>Wzrost wiedzy na temat TCA jako nowego narzędzia europejskiego dialogu społecznego wśród członków ERZ uczestniczących w projekcie i wzmocnienie ich </a:t>
            </a:r>
            <a:r>
              <a:rPr lang="pl-PL" sz="2300" dirty="0" err="1"/>
              <a:t>ponadgranicznej</a:t>
            </a:r>
            <a:r>
              <a:rPr lang="pl-PL" sz="2300" dirty="0"/>
              <a:t> współpracy na rzecz aktywnego promowania TCA</a:t>
            </a:r>
            <a:r>
              <a:rPr lang="pl-PL" sz="2300" dirty="0" smtClean="0"/>
              <a:t>.</a:t>
            </a:r>
            <a:endParaRPr lang="pl-PL" sz="2300" dirty="0"/>
          </a:p>
          <a:p>
            <a:pPr lvl="0"/>
            <a:r>
              <a:rPr lang="pl-PL" sz="2300" dirty="0"/>
              <a:t>Wypracowanie opinii eksperckiej zmierzającej w kierunku analizy czy konieczne jest stworzenie ram prawnych dla TCA oraz procedur wzajemnego informowania się ERZ–ów w ramach branży oraz transferu informacji z poziomu europejskiego na krajowy i </a:t>
            </a:r>
            <a:r>
              <a:rPr lang="pl-PL" sz="2300" dirty="0" smtClean="0"/>
              <a:t>odwrotnie</a:t>
            </a:r>
            <a:r>
              <a:rPr lang="pl-PL" sz="2300" dirty="0" smtClean="0"/>
              <a:t>.</a:t>
            </a:r>
            <a:endParaRPr lang="pl-PL" sz="2300" dirty="0"/>
          </a:p>
          <a:p>
            <a:pPr lvl="0"/>
            <a:r>
              <a:rPr lang="pl-PL" sz="2300" dirty="0"/>
              <a:t>Upowszechnienie i promowanie informacji na temat TCA jako narzędzia dialogu społecznego w europejskich stosunkach przemysłowych wśród partnerów społecznych i innych interesariuszy z krajów UE uczestniczących w projekcie.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4033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62"/>
    </mc:Choice>
    <mc:Fallback xmlns="">
      <p:transition spd="slow" advTm="1062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1417638"/>
          </a:xfrm>
        </p:spPr>
        <p:txBody>
          <a:bodyPr>
            <a:noAutofit/>
          </a:bodyPr>
          <a:lstStyle/>
          <a:p>
            <a:r>
              <a:rPr lang="pl-PL" b="1" dirty="0" smtClean="0">
                <a:solidFill>
                  <a:prstClr val="black"/>
                </a:solidFill>
              </a:rPr>
              <a:t>Sieć badawcza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328592"/>
          </a:xfrm>
        </p:spPr>
        <p:txBody>
          <a:bodyPr>
            <a:normAutofit fontScale="77500" lnSpcReduction="20000"/>
          </a:bodyPr>
          <a:lstStyle/>
          <a:p>
            <a:r>
              <a:rPr lang="pl-PL" b="1" dirty="0" smtClean="0"/>
              <a:t>Grupa sterująca </a:t>
            </a:r>
            <a:r>
              <a:rPr lang="pl-PL" dirty="0" smtClean="0"/>
              <a:t>(menadżer i eksperci projektu);</a:t>
            </a:r>
            <a:endParaRPr lang="pl-PL" dirty="0" smtClean="0"/>
          </a:p>
          <a:p>
            <a:r>
              <a:rPr lang="pl-PL" b="1" dirty="0" smtClean="0"/>
              <a:t>Sieć ekspercka </a:t>
            </a:r>
            <a:r>
              <a:rPr lang="pl-PL" dirty="0" smtClean="0"/>
              <a:t>(</a:t>
            </a:r>
            <a:r>
              <a:rPr lang="pl-PL" dirty="0" smtClean="0"/>
              <a:t>eksperci projektu, w tym ekspert zew. oraz KKB, naukowcy i praktycy – członkowie ERZ z doświadczeniem w zakresie TCA</a:t>
            </a:r>
            <a:r>
              <a:rPr lang="pl-PL" dirty="0" smtClean="0"/>
              <a:t>);</a:t>
            </a:r>
          </a:p>
          <a:p>
            <a:r>
              <a:rPr lang="pl-PL" b="1" dirty="0" smtClean="0"/>
              <a:t>Ekspert zew. </a:t>
            </a:r>
            <a:r>
              <a:rPr lang="pl-PL" dirty="0"/>
              <a:t>o</a:t>
            </a:r>
            <a:r>
              <a:rPr lang="pl-PL" dirty="0" smtClean="0"/>
              <a:t>dpowiedzialny za przygotowanie raportu końcowego oraz nadzór nad przygotowaniem raportów krajowych (studiów przypadków) przez KKB;</a:t>
            </a:r>
          </a:p>
          <a:p>
            <a:r>
              <a:rPr lang="pl-PL" b="1" dirty="0" smtClean="0"/>
              <a:t>Krajowi Koordynatorzy Badań (KKB</a:t>
            </a:r>
            <a:r>
              <a:rPr lang="pl-PL" b="1" dirty="0" smtClean="0"/>
              <a:t>) </a:t>
            </a:r>
            <a:r>
              <a:rPr lang="pl-PL" dirty="0" smtClean="0"/>
              <a:t>– </a:t>
            </a:r>
            <a:r>
              <a:rPr lang="pl-PL" dirty="0" smtClean="0"/>
              <a:t>odpowiedzialni </a:t>
            </a:r>
            <a:r>
              <a:rPr lang="pl-PL" dirty="0"/>
              <a:t>za przygotowanie </a:t>
            </a:r>
            <a:r>
              <a:rPr lang="pl-PL" dirty="0" smtClean="0"/>
              <a:t>raportów </a:t>
            </a:r>
            <a:r>
              <a:rPr lang="pl-PL" dirty="0"/>
              <a:t>krajowych (studiów przypadków</a:t>
            </a:r>
            <a:r>
              <a:rPr lang="pl-PL" dirty="0" smtClean="0"/>
              <a:t>): </a:t>
            </a:r>
            <a:endParaRPr lang="pl-PL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pl-PL" b="1" dirty="0" smtClean="0"/>
              <a:t>CRO – </a:t>
            </a:r>
            <a:r>
              <a:rPr lang="pl-PL" dirty="0" smtClean="0"/>
              <a:t>Igor Samardžija;</a:t>
            </a:r>
            <a:endParaRPr lang="pl-PL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pl-PL" b="1" dirty="0" smtClean="0"/>
              <a:t>IT – </a:t>
            </a:r>
            <a:r>
              <a:rPr lang="pl-PL" dirty="0" smtClean="0"/>
              <a:t>Francesco Lauria;</a:t>
            </a:r>
            <a:endParaRPr lang="pl-PL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pl-PL" b="1" dirty="0" smtClean="0"/>
              <a:t>PL – </a:t>
            </a:r>
            <a:r>
              <a:rPr lang="pl-PL" dirty="0" smtClean="0"/>
              <a:t>Barbara Surdykowska;</a:t>
            </a:r>
            <a:endParaRPr lang="pl-PL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pl-PL" b="1" dirty="0" smtClean="0"/>
              <a:t>RO – </a:t>
            </a:r>
            <a:r>
              <a:rPr lang="pl-PL" dirty="0" smtClean="0"/>
              <a:t>Diana Chelaru</a:t>
            </a:r>
            <a:r>
              <a:rPr lang="pl-PL" dirty="0" smtClean="0"/>
              <a:t>;</a:t>
            </a:r>
            <a:endParaRPr lang="pl-PL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pl-PL" b="1" dirty="0" smtClean="0"/>
              <a:t>UK – </a:t>
            </a:r>
            <a:r>
              <a:rPr lang="pl-PL" dirty="0" smtClean="0"/>
              <a:t>Stephane Portet</a:t>
            </a:r>
            <a:endParaRPr lang="pl-PL" b="1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pl-PL" dirty="0" smtClean="0">
              <a:solidFill>
                <a:srgbClr val="0070C0"/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95708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Studia przypadków (1)</a:t>
            </a:r>
            <a:endParaRPr lang="en-US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lvl="0"/>
            <a:r>
              <a:rPr lang="pl-PL" b="1" dirty="0" smtClean="0"/>
              <a:t>HR</a:t>
            </a:r>
            <a:r>
              <a:rPr lang="pl-PL" b="1" dirty="0" smtClean="0"/>
              <a:t> – </a:t>
            </a:r>
            <a:r>
              <a:rPr lang="pl-PL" dirty="0" smtClean="0"/>
              <a:t>UniCredit</a:t>
            </a:r>
          </a:p>
          <a:p>
            <a:pPr lvl="0"/>
            <a:r>
              <a:rPr lang="pl-PL" b="1" dirty="0" smtClean="0"/>
              <a:t>IT </a:t>
            </a:r>
            <a:r>
              <a:rPr lang="pl-PL" b="1" dirty="0"/>
              <a:t>– </a:t>
            </a:r>
            <a:r>
              <a:rPr lang="pl-PL" dirty="0" smtClean="0"/>
              <a:t>Ferrero, Inditex, Whirlpool;</a:t>
            </a:r>
            <a:endParaRPr lang="pl-PL" b="1" dirty="0"/>
          </a:p>
          <a:p>
            <a:r>
              <a:rPr lang="pl-PL" b="1" dirty="0"/>
              <a:t>PL – </a:t>
            </a:r>
            <a:r>
              <a:rPr lang="pl-PL" dirty="0" smtClean="0"/>
              <a:t>Alstom, Pernod Ricard, Suez Environment;</a:t>
            </a:r>
            <a:endParaRPr lang="pl-PL" b="1" dirty="0"/>
          </a:p>
          <a:p>
            <a:r>
              <a:rPr lang="pl-PL" b="1" dirty="0"/>
              <a:t>RO – </a:t>
            </a:r>
            <a:r>
              <a:rPr lang="pl-PL" dirty="0" smtClean="0"/>
              <a:t>ArcelorMittal</a:t>
            </a:r>
            <a:r>
              <a:rPr lang="pl-PL" b="1" dirty="0" smtClean="0"/>
              <a:t>, </a:t>
            </a:r>
            <a:r>
              <a:rPr lang="pl-PL" dirty="0" smtClean="0"/>
              <a:t>Carrefour</a:t>
            </a:r>
            <a:r>
              <a:rPr lang="pl-PL" dirty="0"/>
              <a:t>, </a:t>
            </a:r>
            <a:r>
              <a:rPr lang="pl-PL" dirty="0" smtClean="0"/>
              <a:t>UniCredit;</a:t>
            </a:r>
          </a:p>
          <a:p>
            <a:r>
              <a:rPr lang="pl-PL" b="1" dirty="0" smtClean="0"/>
              <a:t>UK – </a:t>
            </a:r>
            <a:r>
              <a:rPr lang="en-US" dirty="0"/>
              <a:t>EDF</a:t>
            </a:r>
            <a:r>
              <a:rPr lang="pl-PL" dirty="0"/>
              <a:t>, </a:t>
            </a:r>
            <a:r>
              <a:rPr lang="en-US" dirty="0" smtClean="0"/>
              <a:t>Sodexo</a:t>
            </a:r>
            <a:r>
              <a:rPr lang="pl-PL" dirty="0" smtClean="0"/>
              <a:t>, </a:t>
            </a:r>
            <a:r>
              <a:rPr lang="en-US" dirty="0" smtClean="0"/>
              <a:t>Unilever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89519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476672"/>
          </a:xfrm>
        </p:spPr>
        <p:txBody>
          <a:bodyPr>
            <a:noAutofit/>
          </a:bodyPr>
          <a:lstStyle/>
          <a:p>
            <a:r>
              <a:rPr lang="pl-PL" sz="3800" b="1" dirty="0"/>
              <a:t>Studia </a:t>
            </a:r>
            <a:r>
              <a:rPr lang="pl-PL" sz="3800" b="1" dirty="0" smtClean="0"/>
              <a:t>przypadków (2)</a:t>
            </a:r>
            <a:endParaRPr lang="pl-PL" sz="38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6309320"/>
          </a:xfrm>
        </p:spPr>
        <p:txBody>
          <a:bodyPr>
            <a:noAutofit/>
          </a:bodyPr>
          <a:lstStyle/>
          <a:p>
            <a:pPr lvl="0"/>
            <a:r>
              <a:rPr lang="pl-PL" sz="1800" dirty="0"/>
              <a:t>Wspólna Deklaracja w sprawie szkoleń, nauki i rozwoju zawodowego w Grupie </a:t>
            </a:r>
            <a:r>
              <a:rPr lang="pl-PL" sz="1800" dirty="0" err="1"/>
              <a:t>Unicredit</a:t>
            </a:r>
            <a:r>
              <a:rPr lang="pl-PL" sz="1800" dirty="0"/>
              <a:t> (RO, HR)</a:t>
            </a:r>
            <a:endParaRPr lang="pl-PL" sz="1800" dirty="0"/>
          </a:p>
          <a:p>
            <a:pPr lvl="0"/>
            <a:r>
              <a:rPr lang="pl-PL" sz="1800" dirty="0"/>
              <a:t>Wspólna Deklaracja w sprawie równych szans i przeciwdziałania dyskryminacji</a:t>
            </a:r>
            <a:r>
              <a:rPr lang="pl-PL" sz="1800" dirty="0"/>
              <a:t> </a:t>
            </a:r>
            <a:r>
              <a:rPr lang="pl-PL" sz="1800" dirty="0"/>
              <a:t>w Grupie UniCredit (HR)</a:t>
            </a:r>
            <a:endParaRPr lang="pl-PL" sz="1800" dirty="0"/>
          </a:p>
          <a:p>
            <a:pPr lvl="0"/>
            <a:r>
              <a:rPr lang="pl-PL" sz="1800" dirty="0"/>
              <a:t>Wspólna Deklaracja w sprawie odpowiedzialnej sprzedaży w Grupie UniCredit (HR) </a:t>
            </a:r>
            <a:endParaRPr lang="pl-PL" sz="1800" dirty="0"/>
          </a:p>
          <a:p>
            <a:pPr lvl="0"/>
            <a:r>
              <a:rPr lang="pl-PL" sz="1800" dirty="0"/>
              <a:t>Porozumienie w sprawie przewidywanych zmian lub rozwoju w </a:t>
            </a:r>
            <a:r>
              <a:rPr lang="pl-PL" sz="1800" dirty="0" smtClean="0"/>
              <a:t>Alstom</a:t>
            </a:r>
            <a:r>
              <a:rPr lang="pl-PL" sz="1800" dirty="0"/>
              <a:t> </a:t>
            </a:r>
            <a:r>
              <a:rPr lang="pl-PL" sz="1800" dirty="0" smtClean="0"/>
              <a:t>(PL</a:t>
            </a:r>
            <a:r>
              <a:rPr lang="pl-PL" sz="1800" dirty="0"/>
              <a:t>)</a:t>
            </a:r>
            <a:endParaRPr lang="pl-PL" sz="1800" dirty="0"/>
          </a:p>
          <a:p>
            <a:pPr lvl="0"/>
            <a:r>
              <a:rPr lang="pl-PL" sz="1800" dirty="0"/>
              <a:t>Europejskie Porozumienie w sprawie Społecznej Odpowiedzialności Biznesu (CSR) w Pernod </a:t>
            </a:r>
            <a:r>
              <a:rPr lang="pl-PL" sz="1800" dirty="0" smtClean="0"/>
              <a:t>Ricard </a:t>
            </a:r>
            <a:r>
              <a:rPr lang="pl-PL" sz="1800" dirty="0"/>
              <a:t>(PL)</a:t>
            </a:r>
          </a:p>
          <a:p>
            <a:pPr lvl="0"/>
            <a:r>
              <a:rPr lang="pl-PL" sz="1800" dirty="0"/>
              <a:t>Porozumienie Grupy w sprawie równouprawnienia zawodowego mężczyzn i kobiet w Suez Environment (PL)</a:t>
            </a:r>
          </a:p>
          <a:p>
            <a:pPr lvl="0"/>
            <a:r>
              <a:rPr lang="pl-PL" sz="1800" dirty="0"/>
              <a:t>Porozumienie „Zarzadzanie zmianą i jej przewidywanie” w ArcelorMittal (RO)</a:t>
            </a:r>
          </a:p>
          <a:p>
            <a:pPr lvl="0"/>
            <a:r>
              <a:rPr lang="pl-PL" sz="1800" dirty="0"/>
              <a:t>Międzynarodowe </a:t>
            </a:r>
            <a:r>
              <a:rPr lang="pl-PL" sz="1800" dirty="0" smtClean="0"/>
              <a:t>Porozumienie </a:t>
            </a:r>
            <a:r>
              <a:rPr lang="pl-PL" sz="1800" dirty="0"/>
              <a:t>w sprawie Promocji Dialogu Społecznego i Różnorodności oraz Poszanowania Praw Podstawowych Pracowników w </a:t>
            </a:r>
            <a:r>
              <a:rPr lang="pl-PL" sz="1800" dirty="0" smtClean="0"/>
              <a:t>Carrefour </a:t>
            </a:r>
            <a:r>
              <a:rPr lang="pl-PL" sz="1800" dirty="0"/>
              <a:t>(RO)</a:t>
            </a:r>
          </a:p>
          <a:p>
            <a:pPr lvl="0"/>
            <a:r>
              <a:rPr lang="pl-PL" sz="1800" dirty="0"/>
              <a:t>Porozumienie w Grupie EDF w sprawie Społecznej Odpowiedzialności Biznesu (CSR)  (UK)</a:t>
            </a:r>
          </a:p>
          <a:p>
            <a:pPr lvl="0"/>
            <a:r>
              <a:rPr lang="pl-PL" sz="1800" dirty="0"/>
              <a:t>Międzynarodowe Porozumienie Ramowe pomiędzy Sodexo a IUF (UK)</a:t>
            </a:r>
          </a:p>
          <a:p>
            <a:pPr lvl="0"/>
            <a:r>
              <a:rPr lang="pl-PL" sz="1800" dirty="0"/>
              <a:t>Porozumienie w sprawie Odpowiedzialnej Restrukturyzacji w Unilever (UK)</a:t>
            </a:r>
          </a:p>
          <a:p>
            <a:pPr lvl="0"/>
            <a:r>
              <a:rPr lang="pl-PL" sz="1800" dirty="0"/>
              <a:t>Porozumienie w sprawie ustanowienia ERZ w Grupie Ferrero (IT</a:t>
            </a:r>
            <a:r>
              <a:rPr lang="pl-PL" sz="1800" dirty="0" smtClean="0"/>
              <a:t>)</a:t>
            </a:r>
            <a:endParaRPr lang="pl-PL" sz="1800" dirty="0"/>
          </a:p>
          <a:p>
            <a:pPr lvl="0"/>
            <a:r>
              <a:rPr lang="pl-PL" sz="1800" dirty="0"/>
              <a:t>Porozumienie w sprawie wdrożenia fundamentalnych praw w pracy i godnej pracy w Inditex (IT)</a:t>
            </a:r>
          </a:p>
          <a:p>
            <a:pPr lvl="0"/>
            <a:r>
              <a:rPr lang="pl-PL" sz="1800" dirty="0"/>
              <a:t>Porozumienie Ramowe w sprawie nowego Europejskiego Komitetu Pracowników Whirlpool</a:t>
            </a:r>
            <a:r>
              <a:rPr lang="pl-PL" sz="1800" i="1" dirty="0"/>
              <a:t> </a:t>
            </a:r>
            <a:r>
              <a:rPr lang="pl-PL" sz="1800" dirty="0"/>
              <a:t>(IT</a:t>
            </a:r>
            <a:r>
              <a:rPr lang="pl-PL" sz="1800" dirty="0" smtClean="0"/>
              <a:t>)</a:t>
            </a:r>
            <a:endParaRPr lang="pl-PL" sz="1800" dirty="0"/>
          </a:p>
          <a:p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993495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Podział przedmiotowy TCA, zgodny </a:t>
            </a:r>
            <a:r>
              <a:rPr lang="pl-PL" b="1" dirty="0"/>
              <a:t>z klasyfikacją </a:t>
            </a:r>
            <a:r>
              <a:rPr lang="pl-PL" b="1" dirty="0" smtClean="0"/>
              <a:t>KE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pl-PL" dirty="0"/>
              <a:t>Kariera i rozwój kwalifikacji;    </a:t>
            </a:r>
          </a:p>
          <a:p>
            <a:pPr lvl="0"/>
            <a:r>
              <a:rPr lang="pl-PL" dirty="0"/>
              <a:t>Równe szanse, różnorodność i przeciwdziałanie dyskryminacji;</a:t>
            </a:r>
          </a:p>
          <a:p>
            <a:pPr lvl="0"/>
            <a:r>
              <a:rPr lang="pl-PL" dirty="0"/>
              <a:t>Prawa podstawowe, związki zawodowe;</a:t>
            </a:r>
          </a:p>
          <a:p>
            <a:pPr lvl="0"/>
            <a:r>
              <a:rPr lang="pl-PL" dirty="0"/>
              <a:t>BHP i warunki pracy;</a:t>
            </a:r>
          </a:p>
          <a:p>
            <a:pPr lvl="0"/>
            <a:r>
              <a:rPr lang="pl-PL" dirty="0"/>
              <a:t>Mobilność;     </a:t>
            </a:r>
          </a:p>
          <a:p>
            <a:pPr lvl="0"/>
            <a:r>
              <a:rPr lang="pl-PL" dirty="0"/>
              <a:t>Ochrona danych osobowych i polityka internetowa;</a:t>
            </a:r>
          </a:p>
          <a:p>
            <a:pPr lvl="0"/>
            <a:r>
              <a:rPr lang="pl-PL" dirty="0"/>
              <a:t>Rekrutacja/polityka zatrudnienia;</a:t>
            </a:r>
          </a:p>
          <a:p>
            <a:pPr lvl="0"/>
            <a:r>
              <a:rPr lang="pl-PL" dirty="0"/>
              <a:t>Restrukturyzacja/wpływ na siłę roboczą; </a:t>
            </a:r>
          </a:p>
          <a:p>
            <a:pPr lvl="0"/>
            <a:r>
              <a:rPr lang="pl-PL" dirty="0"/>
              <a:t>Dialog społeczny, partycypacja pracownicza i zarządzanie;</a:t>
            </a:r>
          </a:p>
          <a:p>
            <a:pPr lvl="0"/>
            <a:r>
              <a:rPr lang="pl-PL" dirty="0"/>
              <a:t>Rozwój zrównoważony, zarządzanie i etyka; </a:t>
            </a:r>
          </a:p>
          <a:p>
            <a:pPr lvl="0"/>
            <a:r>
              <a:rPr lang="pl-PL" dirty="0"/>
              <a:t>Transfery, podwykonawstwo i outsourcing;     </a:t>
            </a:r>
          </a:p>
          <a:p>
            <a:pPr lvl="0"/>
            <a:r>
              <a:rPr lang="pl-PL" dirty="0"/>
              <a:t>Wynagrodzenia i świadczenia. </a:t>
            </a:r>
          </a:p>
        </p:txBody>
      </p:sp>
    </p:spTree>
    <p:extLst>
      <p:ext uri="{BB962C8B-B14F-4D97-AF65-F5344CB8AC3E}">
        <p14:creationId xmlns:p14="http://schemas.microsoft.com/office/powerpoint/2010/main" val="2442149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56294"/>
          </a:xfrm>
        </p:spPr>
        <p:txBody>
          <a:bodyPr/>
          <a:lstStyle/>
          <a:p>
            <a:r>
              <a:rPr lang="pl-PL" b="1" dirty="0"/>
              <a:t>Studia </a:t>
            </a:r>
            <a:r>
              <a:rPr lang="pl-PL" b="1" dirty="0" smtClean="0"/>
              <a:t>przypadków (3)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5256584"/>
          </a:xfrm>
        </p:spPr>
        <p:txBody>
          <a:bodyPr>
            <a:noAutofit/>
          </a:bodyPr>
          <a:lstStyle/>
          <a:p>
            <a:r>
              <a:rPr lang="pl-PL" sz="2100" b="1" dirty="0" smtClean="0"/>
              <a:t>3 porozumienia </a:t>
            </a:r>
            <a:r>
              <a:rPr lang="pl-PL" sz="2100" b="1" dirty="0"/>
              <a:t>wpisują się w nurt CSR </a:t>
            </a:r>
            <a:r>
              <a:rPr lang="pl-PL" sz="2100" dirty="0" smtClean="0"/>
              <a:t>(UniCredit</a:t>
            </a:r>
            <a:r>
              <a:rPr lang="pl-PL" sz="2100" dirty="0"/>
              <a:t>, Pernod Ricard, EDF), </a:t>
            </a:r>
            <a:endParaRPr lang="pl-PL" sz="2100" dirty="0" smtClean="0"/>
          </a:p>
          <a:p>
            <a:r>
              <a:rPr lang="pl-PL" sz="2100" b="1" dirty="0" smtClean="0"/>
              <a:t>3 porozumienia mają </a:t>
            </a:r>
            <a:r>
              <a:rPr lang="pl-PL" sz="2100" b="1" dirty="0"/>
              <a:t>charakter restrukturyzacyjny </a:t>
            </a:r>
            <a:r>
              <a:rPr lang="pl-PL" sz="2100" dirty="0"/>
              <a:t>(Alstom, ArcelorMittal, Unilever), </a:t>
            </a:r>
            <a:endParaRPr lang="pl-PL" sz="2100" dirty="0" smtClean="0"/>
          </a:p>
          <a:p>
            <a:r>
              <a:rPr lang="pl-PL" sz="2100" b="1" dirty="0" smtClean="0"/>
              <a:t>2 porozumienia mieszczą </a:t>
            </a:r>
            <a:r>
              <a:rPr lang="pl-PL" sz="2100" b="1" dirty="0"/>
              <a:t>się w zakresie równych szans, różnorodności i przeciwdziałania dyskryminacji </a:t>
            </a:r>
            <a:r>
              <a:rPr lang="pl-PL" sz="2100" dirty="0"/>
              <a:t>(Deklaracja w sprawie równych szans i przeciwdziałania dyskryminacji w UniCredit i  Suez Environment), </a:t>
            </a:r>
            <a:endParaRPr lang="pl-PL" sz="2100" dirty="0" smtClean="0"/>
          </a:p>
          <a:p>
            <a:r>
              <a:rPr lang="pl-PL" sz="2100" b="1" dirty="0"/>
              <a:t>p</a:t>
            </a:r>
            <a:r>
              <a:rPr lang="pl-PL" sz="2100" b="1" dirty="0" smtClean="0"/>
              <a:t>o 1 porozumieniu mieści </a:t>
            </a:r>
            <a:r>
              <a:rPr lang="pl-PL" sz="2100" b="1" dirty="0"/>
              <a:t>się </a:t>
            </a:r>
            <a:r>
              <a:rPr lang="pl-PL" sz="2100" b="1" dirty="0" smtClean="0"/>
              <a:t>w </a:t>
            </a:r>
            <a:r>
              <a:rPr lang="pl-PL" sz="2100" b="1" dirty="0"/>
              <a:t>polach: szkolenia, nauka i rozwój zawodowy </a:t>
            </a:r>
            <a:r>
              <a:rPr lang="pl-PL" sz="2100" dirty="0"/>
              <a:t>(</a:t>
            </a:r>
            <a:r>
              <a:rPr lang="pl-PL" sz="2100" dirty="0" smtClean="0"/>
              <a:t>UniCredit) oraz </a:t>
            </a:r>
            <a:r>
              <a:rPr lang="pl-PL" sz="2100" b="1" dirty="0" smtClean="0"/>
              <a:t>praw podstawowych </a:t>
            </a:r>
            <a:r>
              <a:rPr lang="pl-PL" sz="2100" b="1" dirty="0"/>
              <a:t>i związków zawodowych </a:t>
            </a:r>
            <a:r>
              <a:rPr lang="pl-PL" sz="2100" dirty="0"/>
              <a:t>(Inditex). </a:t>
            </a:r>
            <a:endParaRPr lang="pl-PL" sz="2100" dirty="0" smtClean="0"/>
          </a:p>
          <a:p>
            <a:r>
              <a:rPr lang="pl-PL" sz="2100" dirty="0" smtClean="0"/>
              <a:t>1 porozumienie </a:t>
            </a:r>
            <a:r>
              <a:rPr lang="pl-PL" sz="2100" dirty="0"/>
              <a:t>zawiera elementy z pól równych szans, różnorodności i przeciwdziałania dyskryminacji, praw podstawowych i związków zawodowych, dialogu społecznego, partycypacji pracowniczej i zarządzania, transferów, podwykonawstwa i outsourcingu (Carrefour). </a:t>
            </a:r>
            <a:endParaRPr lang="pl-PL" sz="2100" dirty="0" smtClean="0"/>
          </a:p>
          <a:p>
            <a:r>
              <a:rPr lang="pl-PL" sz="2100" dirty="0"/>
              <a:t>3</a:t>
            </a:r>
            <a:r>
              <a:rPr lang="pl-PL" sz="2100" dirty="0" smtClean="0"/>
              <a:t> porozumienia nie są pod względem treści klasyfikowalne, </a:t>
            </a:r>
            <a:r>
              <a:rPr lang="pl-PL" sz="2100" dirty="0"/>
              <a:t>zawierają jednak elementy spotykane w TCA.     </a:t>
            </a:r>
          </a:p>
          <a:p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397308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Studia </a:t>
            </a:r>
            <a:r>
              <a:rPr lang="pl-PL" b="1" dirty="0" smtClean="0"/>
              <a:t>przypadków (4)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 smtClean="0"/>
              <a:t>Stroną jest ERZ – UniCredit, Unilever</a:t>
            </a:r>
            <a:endParaRPr lang="pl-PL" dirty="0"/>
          </a:p>
          <a:p>
            <a:r>
              <a:rPr lang="pl-PL" dirty="0"/>
              <a:t>Stroną jest europejska federacja branżowa: </a:t>
            </a:r>
            <a:r>
              <a:rPr lang="pl-PL" b="1" dirty="0"/>
              <a:t>Alstom</a:t>
            </a:r>
            <a:r>
              <a:rPr lang="pl-PL" dirty="0"/>
              <a:t>, Pernod </a:t>
            </a:r>
            <a:r>
              <a:rPr lang="pl-PL" dirty="0" smtClean="0"/>
              <a:t>Ricard</a:t>
            </a:r>
            <a:r>
              <a:rPr lang="pl-PL" dirty="0"/>
              <a:t>, Suez </a:t>
            </a:r>
            <a:r>
              <a:rPr lang="pl-PL" dirty="0" smtClean="0"/>
              <a:t>Environment, </a:t>
            </a:r>
            <a:r>
              <a:rPr lang="pl-PL" b="1" dirty="0" smtClean="0"/>
              <a:t>ArcelorMittal, </a:t>
            </a:r>
            <a:r>
              <a:rPr lang="pl-PL" dirty="0" smtClean="0"/>
              <a:t>Carrefour, </a:t>
            </a:r>
            <a:r>
              <a:rPr lang="pl-PL" b="1" dirty="0" smtClean="0"/>
              <a:t>Sodexo, </a:t>
            </a:r>
            <a:r>
              <a:rPr lang="pl-PL" dirty="0"/>
              <a:t>Inditex, </a:t>
            </a:r>
            <a:endParaRPr lang="pl-PL" b="1" dirty="0" smtClean="0"/>
          </a:p>
          <a:p>
            <a:r>
              <a:rPr lang="pl-PL" dirty="0"/>
              <a:t>Stroną </a:t>
            </a:r>
            <a:r>
              <a:rPr lang="pl-PL" dirty="0" smtClean="0"/>
              <a:t>są związki zaw. szczebla krajowego - EDF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42056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18571</TotalTime>
  <Words>1572</Words>
  <Application>Microsoft Office PowerPoint</Application>
  <PresentationFormat>Pokaz na ekranie (4:3)</PresentationFormat>
  <Paragraphs>126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Prezentacja programu PowerPoint</vt:lpstr>
      <vt:lpstr>Główny cel projektu</vt:lpstr>
      <vt:lpstr> Cele szczegółowe</vt:lpstr>
      <vt:lpstr>Sieć badawcza</vt:lpstr>
      <vt:lpstr>Studia przypadków (1)</vt:lpstr>
      <vt:lpstr>Studia przypadków (2)</vt:lpstr>
      <vt:lpstr>Podział przedmiotowy TCA, zgodny z klasyfikacją KE</vt:lpstr>
      <vt:lpstr>Studia przypadków (3)</vt:lpstr>
      <vt:lpstr>Studia przypadków (4)</vt:lpstr>
      <vt:lpstr>Główne wnioski z badań</vt:lpstr>
      <vt:lpstr>Procedura komunikacyjna nr 1, dla ERZ w obrębie danej branży </vt:lpstr>
      <vt:lpstr>Procedura komunikacyjna nr 1, narzędzia do zbierania informacji</vt:lpstr>
      <vt:lpstr>Procedura komunikacyjna nr 2, łącząca szczebel EU z krajowym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Jan Czarzasty</dc:creator>
  <cp:lastModifiedBy>Jan Czarzasty</cp:lastModifiedBy>
  <cp:revision>132</cp:revision>
  <dcterms:created xsi:type="dcterms:W3CDTF">2016-01-30T12:09:33Z</dcterms:created>
  <dcterms:modified xsi:type="dcterms:W3CDTF">2017-09-14T05:07:35Z</dcterms:modified>
</cp:coreProperties>
</file>